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0" r:id="rId2"/>
    <p:sldId id="257" r:id="rId3"/>
    <p:sldId id="278" r:id="rId4"/>
    <p:sldId id="275" r:id="rId5"/>
    <p:sldId id="274" r:id="rId6"/>
    <p:sldId id="281" r:id="rId7"/>
    <p:sldId id="260" r:id="rId8"/>
    <p:sldId id="262" r:id="rId9"/>
    <p:sldId id="271" r:id="rId10"/>
    <p:sldId id="272" r:id="rId11"/>
    <p:sldId id="266" r:id="rId12"/>
    <p:sldId id="265" r:id="rId13"/>
    <p:sldId id="269" r:id="rId14"/>
    <p:sldId id="277" r:id="rId15"/>
    <p:sldId id="268" r:id="rId16"/>
    <p:sldId id="273" r:id="rId17"/>
    <p:sldId id="270" r:id="rId18"/>
    <p:sldId id="27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33"/>
    <a:srgbClr val="00FF99"/>
    <a:srgbClr val="00FFFF"/>
    <a:srgbClr val="FF99FF"/>
    <a:srgbClr val="66FF33"/>
    <a:srgbClr val="FEDEF5"/>
    <a:srgbClr val="61FFBF"/>
    <a:srgbClr val="93FFD3"/>
    <a:srgbClr val="DAF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49290-2C48-48C8-A676-052770D643E9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0F749-1C41-4682-97D6-71168B521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জানিয়ে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পা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ঠের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প্রতি শিক্ষার্থীদের </a:t>
            </a:r>
            <a:r>
              <a:rPr lang="bn-IN" baseline="0" smtClean="0">
                <a:latin typeface="NikoshBAN" pitchFamily="2" charset="0"/>
                <a:cs typeface="NikoshBAN" pitchFamily="2" charset="0"/>
              </a:rPr>
              <a:t>মনোযোগ আকর্ষ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করা যেতে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64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সমস্যাটি সমাধানের</a:t>
            </a:r>
            <a:r>
              <a:rPr lang="bn-IN" baseline="0" dirty="0" smtClean="0"/>
              <a:t> জন্য ২ মিনিট দেয়া যেতে পারে।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প্রয়ো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জনে শিক্ষক প্রশ্নত্তোরের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মে সঠিক উত্তর নি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র্ণ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য়ে সহায়তা করতে পারেন।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24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baseline="0" dirty="0" smtClean="0">
                <a:cs typeface="NikoshBAN" panose="02000000000000000000" pitchFamily="2" charset="0"/>
              </a:rPr>
              <a:t> </a:t>
            </a:r>
            <a:r>
              <a:rPr lang="bn-IN" sz="1200" smtClean="0">
                <a:cs typeface="NikoshBAN" panose="02000000000000000000" pitchFamily="2" charset="0"/>
              </a:rPr>
              <a:t>বোর্ড</a:t>
            </a:r>
            <a:r>
              <a:rPr lang="bn-IN" sz="1200" baseline="0" smtClean="0">
                <a:cs typeface="NikoshBAN" panose="02000000000000000000" pitchFamily="2" charset="0"/>
              </a:rPr>
              <a:t> </a:t>
            </a:r>
            <a:r>
              <a:rPr lang="bn-IN" sz="1200" baseline="0" smtClean="0">
                <a:cs typeface="NikoshBAN" panose="02000000000000000000" pitchFamily="2" charset="0"/>
              </a:rPr>
              <a:t>ব্যবহার </a:t>
            </a:r>
            <a:r>
              <a:rPr lang="bn-IN" sz="1200" baseline="0" dirty="0" smtClean="0">
                <a:cs typeface="NikoshBAN" panose="02000000000000000000" pitchFamily="2" charset="0"/>
              </a:rPr>
              <a:t>করে শিক্ষার্থীদের দ্বারা সমস্যাটি সমাধান করতে শিক্ষক সহায়তা করবেন।</a:t>
            </a:r>
            <a:endParaRPr lang="en-US" sz="1200" dirty="0" smtClean="0"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33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সময়—৪মিনিট। শিক্ষক</a:t>
            </a:r>
            <a:r>
              <a:rPr lang="bn-IN" baseline="0" dirty="0" smtClean="0"/>
              <a:t> রেখাচিত্রিটি শিক্ষার্থীদের দ্বারা বোর্ডে অংকনের সহায়তা করতে পারেন এবং প্রয়োজনে ব্যাখ্যা দিতে পারেন।</a:t>
            </a:r>
            <a:r>
              <a:rPr lang="en-US" baseline="0" dirty="0" smtClean="0"/>
              <a:t> </a:t>
            </a:r>
            <a:r>
              <a:rPr lang="bn-IN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47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সময়—৪মিনিট।  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সঠিক উত্তরটি</a:t>
            </a:r>
            <a:r>
              <a:rPr lang="bn-IN" baseline="0" dirty="0" smtClean="0"/>
              <a:t> শিক্ষার্থীদের দ্বারা বোর্ডে লেখার সহায়তা করতে পারেন এবং প্রয়োজনে ব্যাখ্যা দিতে পারেন।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53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সময়—৪মিনিট।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88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প্রশ্নের</a:t>
            </a:r>
            <a:r>
              <a:rPr lang="bn-IN" baseline="0" dirty="0" smtClean="0"/>
              <a:t> উত্তর দেওয়ার প্রাথমিক ধার</a:t>
            </a:r>
            <a:r>
              <a:rPr lang="en-US" baseline="0" dirty="0" err="1" smtClean="0"/>
              <a:t>ণা</a:t>
            </a:r>
            <a:r>
              <a:rPr lang="bn-IN" baseline="0" dirty="0" smtClean="0"/>
              <a:t> শিক্ষার্থীদের বুঝিয়ে দেওয়া যেতে </a:t>
            </a:r>
            <a:r>
              <a:rPr lang="en-US" baseline="0" dirty="0" err="1" smtClean="0"/>
              <a:t>পারে</a:t>
            </a:r>
            <a:r>
              <a:rPr lang="bn-IN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86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ধন্যবাদ</a:t>
            </a:r>
            <a:r>
              <a:rPr lang="bn-IN" baseline="0" dirty="0" smtClean="0"/>
              <a:t> জানিয়ে শ্রেণির কাজ </a:t>
            </a:r>
            <a:r>
              <a:rPr lang="bn-IN" baseline="0" dirty="0" smtClean="0"/>
              <a:t>সমাপ্ত</a:t>
            </a:r>
            <a:r>
              <a:rPr lang="en-US" baseline="0" dirty="0" smtClean="0"/>
              <a:t> </a:t>
            </a:r>
            <a:r>
              <a:rPr lang="bn-IN" baseline="0" dirty="0" smtClean="0"/>
              <a:t> </a:t>
            </a:r>
            <a:r>
              <a:rPr lang="bn-IN" baseline="0" dirty="0" smtClean="0"/>
              <a:t>করা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23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স্লা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ই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ডটি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হাইড করে রাখা যেতে পারে।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7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/>
              <a:t>মাঠের দৈর্ঘ্য কত? প্রস্থ কত?  প্রশ্ন করে আজকের পাঠের অনুকুল পরিবেশ সৃ</a:t>
            </a:r>
            <a:r>
              <a:rPr lang="en-US" baseline="0" dirty="0" err="1" smtClean="0"/>
              <a:t>ষ্টি</a:t>
            </a:r>
            <a:r>
              <a:rPr lang="bn-IN" baseline="0" dirty="0" smtClean="0"/>
              <a:t> করা যেতে পারে।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94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শব্দ</a:t>
            </a:r>
            <a:r>
              <a:rPr lang="bn-IN" baseline="0" dirty="0" smtClean="0"/>
              <a:t> মিউট করে ভিডিওটি দেখানো যেতে পারে। বর্গক্ষেত্রের/আয়তক্ষেত্রের  ক্ষেত্রফল পরিমাপের প্রয়োজনীয় বিষয়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কি</a:t>
            </a:r>
            <a:r>
              <a:rPr lang="en-US" baseline="0" dirty="0" smtClean="0"/>
              <a:t>?</a:t>
            </a:r>
            <a:r>
              <a:rPr lang="bn-IN" baseline="0" dirty="0" smtClean="0"/>
              <a:t> শিক্ষার্থী যেন বলতে পারে শিক্ষক তার ব্যাবস্থা নিতে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42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টেবিলে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চিত্রটি দেখিয়ে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নির্ধারিত প্রশ্ন করে 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আজকের পাঠ ঘোষনা করা যেতে পারে।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31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হাইড করে রাখা যেতে পারে অথবা দেখানো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05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>
                <a:latin typeface="NikoshBAN" pitchFamily="2" charset="0"/>
                <a:cs typeface="NikoshBAN" pitchFamily="2" charset="0"/>
              </a:rPr>
              <a:t>চারটি কাঠি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দিয়ে কী তৈরি হল? বর্গটির প্রতি বাহুর দৈর্ঘ্য কত? ক্ষেত্রফল কত? আয়তক্ষেত্রটির দৈর্ঘ্য ও প্রস্থ কত? ক্ষেত্রফল কত? কোনো ক্ষেত্রের ক্ষেত্রফল কাকে বলে?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বিভিন্ন ক্ষেত্রের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ক্ষেত্রফল দে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খিয়ে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আবদ্ধ স্থানকে কী বলে প্রশ্ন করে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ক্ষেত্রফলের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সূ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ত্র গঠন করা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যেতে পারে। 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31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সা</a:t>
            </a:r>
            <a:r>
              <a:rPr lang="bn-IN" baseline="0" dirty="0" smtClean="0"/>
              <a:t>মান্তরিকক্ষেত্রের ক্ষেত্রফলের </a:t>
            </a:r>
            <a:r>
              <a:rPr lang="en-US" baseline="0" dirty="0" err="1" smtClean="0"/>
              <a:t>সূ</a:t>
            </a:r>
            <a:r>
              <a:rPr lang="bn-IN" baseline="0" dirty="0" smtClean="0"/>
              <a:t>ত্র কী? ত্রিভুজক্ষেত্রের ক্ষেত্রফলের সূত্র কী? সামান্তরিকক্ষেত্রের ক্ষেত্রফলের সাথে ত্রিভুজক্ষেত্রের ক্ষেত্রফলের সম্পর্ক কী? প্রশ্ন করা যেতে পারে।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85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 smtClean="0"/>
              <a:t>ব্রিটিশ</a:t>
            </a:r>
            <a:r>
              <a:rPr lang="bn-IN" baseline="0" dirty="0" smtClean="0"/>
              <a:t> পদ্ধতি ও স্থানীয় পদ্ধতির সম্পর্ক শি</a:t>
            </a:r>
            <a:r>
              <a:rPr lang="en-US" baseline="0" dirty="0" err="1" smtClean="0"/>
              <a:t>ক্ষা</a:t>
            </a:r>
            <a:r>
              <a:rPr lang="bn-IN" baseline="0" dirty="0" smtClean="0"/>
              <a:t>র্থী দ্বারা বোর্ডে লিখতে শিক্ষক সহায়তা করতে পারেন।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0F749-1C41-4682-97D6-71168B5215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8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8/6/2016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495300" y="1659285"/>
            <a:ext cx="8115300" cy="4031873"/>
          </a:xfrm>
          <a:prstGeom prst="rect">
            <a:avLst/>
          </a:prstGeom>
          <a:solidFill>
            <a:srgbClr val="F5E1FB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IN" sz="3200" u="sng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সন্মানিত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শিক্ষকবৃন্দের</a:t>
            </a:r>
            <a:r>
              <a:rPr lang="en-US" sz="32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latin typeface="NikoshBAN" pitchFamily="2" charset="0"/>
                <a:cs typeface="NikoshBAN" pitchFamily="2" charset="0"/>
              </a:rPr>
              <a:t>জন্য</a:t>
            </a:r>
            <a:endParaRPr lang="en-US" sz="3200" u="sng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স্লাইডটি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রাখা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F-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চেপে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হাইড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স্লাইডগুলো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দেখা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যা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শ্রেণিকক্ষে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নীচে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নোট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আকারে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সংযোজন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ে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কনটেন্টটি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নির্ধারিত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মিলিয়ে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/সমস্যার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সমাধান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শ্রেণিতে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আগে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নিতে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সবিনয়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অনুরোধ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1" y="1524000"/>
            <a:ext cx="8180444" cy="228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১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বর্গ ইঞ্চি   =   ৬.৪৫ বর্গসেন্টিমিটার(প্রায়)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২। ১ বর্গফুট   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=   ৯২৯ বর্গসেন্টিমিটার(প্রায়)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৩। ১ বর্গগজ   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=   ০.৮৪ বর্গমিটার(প্রায়)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1" y="3962400"/>
            <a:ext cx="8180443" cy="2286000"/>
          </a:xfrm>
          <a:prstGeom prst="rect">
            <a:avLst/>
          </a:prstGeom>
          <a:solidFill>
            <a:srgbClr val="85FF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  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১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বর্গ সেন্টিমিটার   =   ০.১৫৫  বর্গইঞ্চি(প্রায়)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  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২। ১ বর্গমিটার    =   ১০</a:t>
            </a:r>
            <a:r>
              <a: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৭৬ বর্গফুট(প্রায়)</a:t>
            </a:r>
          </a:p>
          <a:p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	  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৩। ১ হেক্টর     =   ২.৪৭ একর(প্রায়)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609600"/>
            <a:ext cx="818044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ক্ষেত্রফল পরিমাপে মেট্রিক ও ব্রিটিশ পদ্ধতির সম্পর্ক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1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2" y="5018782"/>
            <a:ext cx="7239000" cy="1077218"/>
          </a:xfrm>
          <a:prstGeom prst="rect">
            <a:avLst/>
          </a:prstGeom>
          <a:solidFill>
            <a:srgbClr val="93FFD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আয়তকার ফুলের বাগানের দৈ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র্ঘ্য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৬০মিঃ এবং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প্রস্থ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৩০মিঃ হলে ক্ষেত্রফল  নির্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ণ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য় কর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                                            </a:t>
            </a:r>
            <a:endParaRPr lang="bn-BD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1" y="609600"/>
            <a:ext cx="7239000" cy="707886"/>
          </a:xfrm>
          <a:prstGeom prst="rect">
            <a:avLst/>
          </a:prstGeom>
          <a:solidFill>
            <a:srgbClr val="DAFF7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90602" y="1467862"/>
            <a:ext cx="7238999" cy="337185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1021083" y="4800600"/>
            <a:ext cx="7208519" cy="0"/>
          </a:xfrm>
          <a:prstGeom prst="straightConnector1">
            <a:avLst/>
          </a:prstGeom>
          <a:ln w="76200">
            <a:solidFill>
              <a:srgbClr val="00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90600" y="1467862"/>
            <a:ext cx="0" cy="3371850"/>
          </a:xfrm>
          <a:prstGeom prst="straightConnector1">
            <a:avLst/>
          </a:prstGeom>
          <a:ln w="76200">
            <a:solidFill>
              <a:srgbClr val="0000C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83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754940"/>
            <a:ext cx="7620000" cy="1569660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cs typeface="NikoshBAN" panose="02000000000000000000" pitchFamily="2" charset="0"/>
              </a:rPr>
              <a:t>পাড়সহ একটি পুকুরের  দৈর্ঘ্য ৮০ মিটার ও প্রস্থ ৫০ মিটার।</a:t>
            </a:r>
          </a:p>
          <a:p>
            <a:pPr algn="ctr"/>
            <a:r>
              <a:rPr lang="bn-BD" sz="3200" dirty="0" smtClean="0">
                <a:cs typeface="NikoshBAN" panose="02000000000000000000" pitchFamily="2" charset="0"/>
              </a:rPr>
              <a:t>যদি পুকুরের প্রত্যেক পাড়ের বিস্তার ৪ মিটার হয়, তবে</a:t>
            </a:r>
          </a:p>
          <a:p>
            <a:pPr algn="ctr"/>
            <a:r>
              <a:rPr lang="bn-BD" sz="3200" dirty="0" smtClean="0">
                <a:cs typeface="NikoshBAN" panose="02000000000000000000" pitchFamily="2" charset="0"/>
              </a:rPr>
              <a:t>পুকুরের পরিসীমা এবং পুকুর পাড়ের ক্ষেত্রফল কত ? </a:t>
            </a:r>
            <a:endParaRPr lang="en-US" sz="3200" dirty="0">
              <a:cs typeface="NikoshBAN" panose="0200000000000000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49" t="-9153" r="-32785" b="-10699"/>
          <a:stretch/>
        </p:blipFill>
        <p:spPr bwMode="auto">
          <a:xfrm>
            <a:off x="838200" y="514350"/>
            <a:ext cx="7619999" cy="424059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69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0175"/>
            <a:ext cx="51816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533400"/>
            <a:ext cx="8001000" cy="707886"/>
          </a:xfrm>
          <a:prstGeom prst="rect">
            <a:avLst/>
          </a:prstGeom>
          <a:solidFill>
            <a:srgbClr val="CC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0" y="1400175"/>
            <a:ext cx="2895600" cy="3970318"/>
          </a:xfrm>
          <a:prstGeom prst="rect">
            <a:avLst/>
          </a:prstGeom>
          <a:solidFill>
            <a:srgbClr val="EDFFB9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bn-BD" sz="2800" dirty="0" smtClean="0">
              <a:solidFill>
                <a:srgbClr val="2A1874"/>
              </a:solidFill>
              <a:latin typeface="NikoshBAN" pitchFamily="2" charset="0"/>
              <a:cs typeface="NikoshBAN" pitchFamily="2" charset="0"/>
              <a:sym typeface="Symbol"/>
            </a:endParaRPr>
          </a:p>
          <a:p>
            <a:endParaRPr lang="bn-BD" sz="2800" dirty="0">
              <a:solidFill>
                <a:srgbClr val="2A1874"/>
              </a:solidFill>
              <a:latin typeface="NikoshBAN" pitchFamily="2" charset="0"/>
              <a:cs typeface="NikoshBAN" pitchFamily="2" charset="0"/>
              <a:sym typeface="Symbol"/>
            </a:endParaRPr>
          </a:p>
          <a:p>
            <a:r>
              <a:rPr lang="en-US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  <a:sym typeface="Symbol"/>
              </a:rPr>
              <a:t></a:t>
            </a:r>
            <a:r>
              <a:rPr lang="bn-BD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  <a:sym typeface="Symbol"/>
              </a:rPr>
              <a:t> </a:t>
            </a:r>
            <a:r>
              <a:rPr lang="bn-BD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একটি খেলার </a:t>
            </a:r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মাঠের </a:t>
            </a:r>
            <a:r>
              <a:rPr lang="bn-IN" sz="2800" dirty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bn-BD" sz="2800" dirty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 ১০০ </a:t>
            </a:r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মিটার</a:t>
            </a:r>
            <a:r>
              <a:rPr lang="bn-BD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প্রস্থ </a:t>
            </a:r>
            <a:r>
              <a:rPr lang="bn-BD" sz="2800" dirty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৮৫</a:t>
            </a:r>
            <a:r>
              <a:rPr lang="en-US" sz="2800" dirty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মিটার</a:t>
            </a:r>
            <a:r>
              <a:rPr lang="bn-BD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 এবং</a:t>
            </a:r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মাঠের বাহিরের </a:t>
            </a:r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চারদিকে</a:t>
            </a:r>
            <a:r>
              <a:rPr lang="bn-BD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 ২</a:t>
            </a:r>
            <a:r>
              <a:rPr lang="en-US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মিটার</a:t>
            </a:r>
            <a:r>
              <a:rPr lang="en-US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চওড়া </a:t>
            </a:r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একটি রাস্তা</a:t>
            </a:r>
            <a:r>
              <a:rPr lang="bn-BD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আছে।</a:t>
            </a:r>
            <a:endParaRPr lang="bn-BD" sz="2800" dirty="0" smtClean="0">
              <a:solidFill>
                <a:srgbClr val="2A1874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solidFill>
                  <a:srgbClr val="2A1874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solidFill>
                <a:srgbClr val="2A1874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4939605"/>
            <a:ext cx="8077200" cy="1384995"/>
          </a:xfrm>
          <a:prstGeom prst="rect">
            <a:avLst/>
          </a:prstGeom>
          <a:solidFill>
            <a:srgbClr val="FEDEF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১। খেলার মাঠের পরিসীমা কত?</a:t>
            </a:r>
          </a:p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২। খেলার মাঠের ক্ষেত্রফল কত?</a:t>
            </a:r>
          </a:p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		 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৩। রাস্তার ক্ষেত্রফল কত?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7772400" cy="707886"/>
          </a:xfrm>
          <a:prstGeom prst="rect">
            <a:avLst/>
          </a:prstGeom>
          <a:solidFill>
            <a:srgbClr val="FEDEF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1" y="1295400"/>
            <a:ext cx="7758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১। ক্ষেত্রফল পরিমাপ কি?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085" y="5779906"/>
            <a:ext cx="797526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bn-IN" sz="3600" dirty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 স্কেল দ্বারা তোমার গণিত বইয়ের ক্ষেত্রফল নির্ণয় কর।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2" t="22401" r="35435" b="14204"/>
          <a:stretch/>
        </p:blipFill>
        <p:spPr bwMode="auto">
          <a:xfrm>
            <a:off x="2514600" y="1905000"/>
            <a:ext cx="3204029" cy="374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6280" y="1523166"/>
            <a:ext cx="7772400" cy="4572834"/>
          </a:xfrm>
          <a:prstGeom prst="rect">
            <a:avLst/>
          </a:prstGeom>
          <a:gradFill flip="none" rotWithShape="1">
            <a:gsLst>
              <a:gs pos="0">
                <a:srgbClr val="7DFFCA">
                  <a:tint val="66000"/>
                  <a:satMod val="160000"/>
                </a:srgbClr>
              </a:gs>
              <a:gs pos="50000">
                <a:srgbClr val="7DFFCA">
                  <a:tint val="44500"/>
                  <a:satMod val="160000"/>
                </a:srgbClr>
              </a:gs>
              <a:gs pos="100000">
                <a:srgbClr val="7DFFCA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523166"/>
            <a:ext cx="7772400" cy="2895600"/>
          </a:xfrm>
          <a:prstGeom prst="rect">
            <a:avLst/>
          </a:prstGeom>
          <a:ln>
            <a:noFill/>
          </a:ln>
        </p:spPr>
        <p:txBody>
          <a:bodyPr>
            <a:normAutofit fontScale="92500"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</a:pPr>
            <a:r>
              <a:rPr lang="bn-IN" i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১। আয়তকার ক্ষেত্রের ক্ষেত্রফল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?</a:t>
            </a:r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Wingdings 2"/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  (ক) দৈর্ঘ্য+প্রস্থ  (খ) দৈর্ঘ্য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×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প্রস্থ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(গ)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÷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প্রস্থ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(ঘ)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50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প্রস্থ </a:t>
            </a:r>
          </a:p>
          <a:p>
            <a:pPr marL="0" indent="0">
              <a:buFont typeface="Wingdings 2"/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২।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ক্ষেত্রফলের একক কী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?</a:t>
            </a:r>
            <a:endParaRPr lang="bn-IN" dirty="0" smtClean="0">
              <a:latin typeface="NikoshBAN" pitchFamily="2" charset="0"/>
              <a:cs typeface="NikoshBAN" pitchFamily="2" charset="0"/>
            </a:endParaRPr>
          </a:p>
          <a:p>
            <a:pPr marL="0" indent="0">
              <a:buFont typeface="Wingdings 2"/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  (ক)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গজ    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(খ)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মিটার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(গ)  বর্গ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গজ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ঘ)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ঘনমিটার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। </a:t>
            </a:r>
          </a:p>
          <a:p>
            <a:pPr marL="0" indent="0">
              <a:buFont typeface="Wingdings 2"/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৩।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মিটার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×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মিটার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=? </a:t>
            </a:r>
          </a:p>
          <a:p>
            <a:pPr marL="0" indent="0">
              <a:buFont typeface="Wingdings 2"/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(ক)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দ্বিগুণ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মিটার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(খ) বর্গমিটার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(গ)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ঘনমিটার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(ঘ)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 পূর্ণমিটার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 ।</a:t>
            </a:r>
            <a:endParaRPr lang="bn-IN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4203918"/>
            <a:ext cx="777240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৪।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আয়তক্ষেত্রের ক্ষেত্রে-  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2800" dirty="0" err="1">
                <a:latin typeface="NikoshBAN" pitchFamily="2" charset="0"/>
                <a:cs typeface="NikoshBAN" pitchFamily="2" charset="0"/>
              </a:rPr>
              <a:t>i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=(দৈর্ঘ্য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প্রস্থ)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বর্গএকক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        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                 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(ii)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 ক্ষেত্রফল =(দৈর্ঘ্য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প্রস্থ) একক।</a:t>
            </a:r>
          </a:p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        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                 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পরিসীমা=২(দৈর্ঘ্য+প্রস্থ) একক।</a:t>
            </a:r>
          </a:p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কোনটি সঠিক? (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ক)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খ)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iii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গ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iii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(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ঘ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i,ii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ও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iii </a:t>
            </a:r>
            <a:endParaRPr lang="bn-BD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609600"/>
            <a:ext cx="7772400" cy="707886"/>
          </a:xfrm>
          <a:prstGeom prst="rect">
            <a:avLst/>
          </a:prstGeom>
          <a:solidFill>
            <a:srgbClr val="FEDEF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4600" y="1981200"/>
            <a:ext cx="1676400" cy="457200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             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726180" y="2921466"/>
            <a:ext cx="1752600" cy="457200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                        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2667000" y="3772924"/>
            <a:ext cx="1752600" cy="457200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                           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953000" y="5486400"/>
            <a:ext cx="1752600" cy="457200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                   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  <p:bldP spid="4" grpId="0" build="p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573133" y="2971800"/>
            <a:ext cx="7776210" cy="1447800"/>
          </a:xfrm>
          <a:prstGeom prst="rect">
            <a:avLst/>
          </a:prstGeom>
          <a:solidFill>
            <a:srgbClr val="7DFFCA"/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 typeface="Wingdings 2"/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১।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স্কেল দিয়ে তোমার বাসার একটি দরজা ও একটি জানালার দৈর্ঘ্য ও</a:t>
            </a:r>
          </a:p>
          <a:p>
            <a:pPr marL="0" indent="0" algn="ctr">
              <a:buFont typeface="Wingdings 2"/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প্রস্থ পরিমাপ করে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ক্ষেত্রফল নির্ণয় কর ।</a:t>
            </a:r>
          </a:p>
          <a:p>
            <a:pPr marL="0" indent="0" algn="ctr">
              <a:buFont typeface="Wingdings 2"/>
              <a:buNone/>
            </a:pPr>
            <a:r>
              <a:rPr lang="bn-IN" dirty="0" smtClean="0">
                <a:latin typeface="NikoshBAN" pitchFamily="2" charset="0"/>
                <a:cs typeface="NikoshBAN" pitchFamily="2" charset="0"/>
              </a:rPr>
              <a:t>২।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দৈর্ঘ্য ও প্রস্থ মেপে একটি ইটের ছয়টি তলের ক্ষেত্রফল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নির্ণয়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কর 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739914"/>
            <a:ext cx="7696200" cy="707886"/>
          </a:xfrm>
          <a:prstGeom prst="rect">
            <a:avLst/>
          </a:prstGeom>
          <a:solidFill>
            <a:srgbClr val="CCFF3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57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0"/>
          <a:stretch/>
        </p:blipFill>
        <p:spPr>
          <a:xfrm>
            <a:off x="990600" y="990600"/>
            <a:ext cx="7086600" cy="4876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43400" y="1066800"/>
            <a:ext cx="3518912" cy="1862048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dirty="0" smtClean="0">
                <a:ln w="11430"/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1500" dirty="0">
              <a:ln w="11430"/>
              <a:solidFill>
                <a:srgbClr val="0000CC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1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457200"/>
            <a:ext cx="23622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276600"/>
            <a:ext cx="8305800" cy="1077218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কন্টেন্ট সম্পাদক হিসেবে যাঁদের নির্দেশনা, পরামর্শ </a:t>
            </a:r>
            <a:endParaRPr lang="en-US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495800"/>
            <a:ext cx="8305800" cy="1569660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জনাব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রায়হানা তছলিম, সহযোগী অধ্যাপক,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ঢাকা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জনাব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মো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হাম্মদ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আহসানুল আলম, সহকারী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অধ্যাপক, টিটিসি, ফেনী</a:t>
            </a:r>
          </a:p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রাজিয়া বেগম, প্রভাষক,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টিটিসি,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ঢাকা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1981200"/>
            <a:ext cx="8305800" cy="1200329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5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086600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7200" y="4005352"/>
            <a:ext cx="3581430" cy="186204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115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74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0" y="608269"/>
            <a:ext cx="4520460" cy="53969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শিক্ষক পরিচিতি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দেবদাস কর্মকার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সিনিয়র সহকারী শিক্ষক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নিউ মডেল বহুমুখী উচ্চ বিদ্যালয়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রাসেল স্কয়ার,শুক্রাবাদ,ঢাকা-১২০৭</a:t>
            </a: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মোবাইলঃ ০১৭১৫০১৬১৫৬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debdaskrmkr@yahoo.com</a:t>
            </a:r>
          </a:p>
          <a:p>
            <a:pPr algn="ctr"/>
            <a:endParaRPr lang="bn-IN" sz="3200" dirty="0" smtClean="0">
              <a:solidFill>
                <a:schemeClr val="tx1"/>
              </a:solidFill>
              <a:latin typeface="Times New Roman" pitchFamily="18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9200" y="619155"/>
            <a:ext cx="3681674" cy="538609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bn-IN" sz="20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bn-IN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পরিকল্পনাঃ শ্রেণির কাজ</a:t>
            </a:r>
            <a:endParaRPr lang="en-US" sz="3200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সপ্তম</a:t>
            </a:r>
            <a:endParaRPr lang="bn-IN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বিষয়ঃ গণিত</a:t>
            </a: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তৃতীয়</a:t>
            </a:r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নামঃ 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পরিমাপ</a:t>
            </a:r>
            <a:endParaRPr lang="bn-BD" sz="3200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বিষয়বস্তুঃ</a:t>
            </a:r>
            <a:r>
              <a:rPr lang="bn-BD" sz="3200" dirty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ক্ষেত্রফল</a:t>
            </a:r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পরিমাপ</a:t>
            </a:r>
            <a:endParaRPr lang="bn-IN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সময়ঃ </a:t>
            </a:r>
            <a:r>
              <a:rPr lang="bn-BD" sz="3200" dirty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bn-IN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৫ মিনিট</a:t>
            </a:r>
            <a:endParaRPr lang="bn-BD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n w="1905"/>
                <a:solidFill>
                  <a:srgbClr val="66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তারিখঃ ১২/১০/২০১৪</a:t>
            </a:r>
            <a:endParaRPr lang="bn-IN" sz="3200" dirty="0" smtClean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endParaRPr lang="bn-IN" sz="3200" dirty="0">
              <a:ln w="1905"/>
              <a:solidFill>
                <a:srgbClr val="66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2002971" y="4572000"/>
            <a:ext cx="1447800" cy="1368052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623888"/>
            <a:ext cx="7953375" cy="561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8" r="12977" b="4319"/>
          <a:stretch/>
        </p:blipFill>
        <p:spPr>
          <a:xfrm>
            <a:off x="990600" y="4964430"/>
            <a:ext cx="7162800" cy="445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18" r="12977" b="4319"/>
          <a:stretch/>
        </p:blipFill>
        <p:spPr>
          <a:xfrm rot="5400000">
            <a:off x="4261485" y="3206117"/>
            <a:ext cx="4724401" cy="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724848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4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990600"/>
            <a:ext cx="7696200" cy="584775"/>
          </a:xfrm>
          <a:prstGeom prst="rect">
            <a:avLst/>
          </a:prstGeom>
          <a:solidFill>
            <a:srgbClr val="66FF3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এসো আমরা একটি ভিডিও দেখি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4419600"/>
            <a:ext cx="7696200" cy="1077218"/>
          </a:xfrm>
          <a:prstGeom prst="rect">
            <a:avLst/>
          </a:prstGeom>
          <a:solidFill>
            <a:srgbClr val="00FF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বর্গক্ষেত্র অথবা আয়তক্ষেত্রের ক্ষেত্রফল পরিমাপ করার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জন্য ক্ষেত্রটির দৈর্ঘ্য ও প্রস্থের মান জানা প্রয়োজন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90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11500" r="1878" b="36333"/>
          <a:stretch/>
        </p:blipFill>
        <p:spPr>
          <a:xfrm>
            <a:off x="768899" y="1535918"/>
            <a:ext cx="7819292" cy="4644390"/>
          </a:xfrm>
          <a:prstGeom prst="rect">
            <a:avLst/>
          </a:prstGeom>
          <a:ln w="127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66" r="1314" b="39867"/>
          <a:stretch/>
        </p:blipFill>
        <p:spPr>
          <a:xfrm rot="5400000">
            <a:off x="3491183" y="1842811"/>
            <a:ext cx="1704493" cy="91447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8" r="7181" b="41648"/>
          <a:stretch/>
        </p:blipFill>
        <p:spPr>
          <a:xfrm>
            <a:off x="685800" y="2907030"/>
            <a:ext cx="7819292" cy="9029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6477" y="5181600"/>
            <a:ext cx="28424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দৈর্ঘ্য =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৩০ সেঃ মিঃ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2129879"/>
            <a:ext cx="2488182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প্রস্থ =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৬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সেঃ মিঃ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2301036"/>
            <a:ext cx="255871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টেবিলের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প্রস্থ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6477" y="4059918"/>
            <a:ext cx="273985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itchFamily="2" charset="0"/>
              </a:rPr>
              <a:t>টেবিলের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761" y="1542031"/>
            <a:ext cx="7743091" cy="1352062"/>
            <a:chOff x="715109" y="1535918"/>
            <a:chExt cx="7743091" cy="1352062"/>
          </a:xfrm>
        </p:grpSpPr>
        <p:sp>
          <p:nvSpPr>
            <p:cNvPr id="10" name="Flowchart: Data 9"/>
            <p:cNvSpPr/>
            <p:nvPr/>
          </p:nvSpPr>
          <p:spPr>
            <a:xfrm>
              <a:off x="715109" y="1535918"/>
              <a:ext cx="7209692" cy="1352062"/>
            </a:xfrm>
            <a:prstGeom prst="flowChartInputOutpu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IN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এই অংশের ক্ষেত্রফল কত?</a:t>
              </a:r>
              <a:endParaRPr lang="en-US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6477000" y="1535918"/>
              <a:ext cx="1981200" cy="1352062"/>
            </a:xfrm>
            <a:prstGeom prst="triangle">
              <a:avLst>
                <a:gd name="adj" fmla="val 72773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 flipV="1">
              <a:off x="1219200" y="1535918"/>
              <a:ext cx="1219199" cy="1352062"/>
            </a:xfrm>
            <a:prstGeom prst="triangle">
              <a:avLst>
                <a:gd name="adj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>
              <a:off x="768096" y="1535918"/>
              <a:ext cx="1060704" cy="1352062"/>
            </a:xfrm>
            <a:prstGeom prst="triangle">
              <a:avLst>
                <a:gd name="adj" fmla="val 42816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19200" y="622013"/>
            <a:ext cx="6705600" cy="707886"/>
          </a:xfrm>
          <a:prstGeom prst="rect">
            <a:avLst/>
          </a:prstGeom>
          <a:solidFill>
            <a:srgbClr val="61FFB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ক্ষেত্রফল পরিমাপ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020663"/>
            <a:ext cx="7620000" cy="5262979"/>
          </a:xfrm>
          <a:prstGeom prst="rect">
            <a:avLst/>
          </a:prstGeom>
          <a:solidFill>
            <a:srgbClr val="E5FFE5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en-US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1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ক্ষেত্রফল পরিমাপ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নিয়ম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en-US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ক্ষেত্রফল পরিমাপের এককগুলো উল্লেখ করতে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ক্ষেত্রফল পরিমাপের বিভিন্ন পদ্ধতি ব্যাখ্যা করতে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ক্ষেত্রফল পরিমাপে আন্তঃসম্পর্ক ব্যাখ্যা 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করতে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;</a:t>
            </a:r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স্কেল ব্যবহার করে ক্ষেত্রফল নির্ণয় করতে পারবে।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3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4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>
            <a:off x="4057650" y="4075334"/>
            <a:ext cx="440055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57650" y="1255934"/>
            <a:ext cx="440055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114800" y="1280104"/>
            <a:ext cx="4313873" cy="2795230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409950" y="1255934"/>
            <a:ext cx="9525" cy="281940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412480" y="1255934"/>
            <a:ext cx="0" cy="2819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93845" y="1255934"/>
            <a:ext cx="0" cy="2819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63880" y="1255934"/>
            <a:ext cx="2865120" cy="1524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8640" y="1255934"/>
            <a:ext cx="15240" cy="281940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4060095"/>
            <a:ext cx="2895600" cy="15239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563880" y="1271174"/>
            <a:ext cx="2865120" cy="2804160"/>
          </a:xfrm>
          <a:prstGeom prst="rect">
            <a:avLst/>
          </a:prstGeom>
          <a:solidFill>
            <a:srgbClr val="FEDEF5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33400" y="5206425"/>
            <a:ext cx="7924800" cy="584775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বর্গক্ষেত্রের ক্ষেত্রফল = দৈর্ঘ্য </a:t>
            </a:r>
            <a:r>
              <a:rPr lang="bn-BD" sz="3200" dirty="0" smtClean="0">
                <a:solidFill>
                  <a:srgbClr val="0000CC"/>
                </a:solidFill>
                <a:latin typeface="Times New Roman"/>
                <a:cs typeface="NikoshBAN" pitchFamily="2" charset="0"/>
              </a:rPr>
              <a:t>× প্রস্থ (দৈর্ঘ্য=প্রস্থ)</a:t>
            </a:r>
            <a:r>
              <a:rPr lang="bn-BD" sz="32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srgbClr val="0000CC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176236" y="457200"/>
            <a:ext cx="4191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আয়তক্ষেত্র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63880" y="457203"/>
            <a:ext cx="2855595" cy="646331"/>
          </a:xfrm>
          <a:prstGeom prst="rect">
            <a:avLst/>
          </a:prstGeom>
          <a:solidFill>
            <a:srgbClr val="E5FFE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rgbClr val="000099"/>
                </a:solidFill>
                <a:latin typeface="NikoshBAN" pitchFamily="2" charset="0"/>
                <a:cs typeface="NikoshBAN" pitchFamily="2" charset="0"/>
              </a:rPr>
              <a:t>বর্গক্ষেত্র</a:t>
            </a:r>
            <a:endParaRPr lang="en-US" sz="3600" dirty="0">
              <a:solidFill>
                <a:srgbClr val="0000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92151" y="1255934"/>
            <a:ext cx="1608578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১ মিটার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3880" y="5892225"/>
            <a:ext cx="7894320" cy="584775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আয়তক্ষেত্রের ক্ষেত্রফল = দৈর্ঘ্য </a:t>
            </a:r>
            <a:r>
              <a:rPr lang="bn-BD" sz="3200" dirty="0" smtClean="0">
                <a:latin typeface="Times New Roman"/>
                <a:cs typeface="NikoshBAN" pitchFamily="2" charset="0"/>
              </a:rPr>
              <a:t>× প্রস্থ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2621" y="2475134"/>
            <a:ext cx="160857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 বর্গমিটার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8680" y="1776594"/>
            <a:ext cx="2103120" cy="1993940"/>
          </a:xfrm>
          <a:prstGeom prst="rect">
            <a:avLst/>
          </a:prstGeom>
          <a:solidFill>
            <a:srgbClr val="00B0F0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1337593" y="2404024"/>
            <a:ext cx="1244251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 বর্গফুট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194907" y="2038234"/>
            <a:ext cx="1529622" cy="1427500"/>
          </a:xfrm>
          <a:prstGeom prst="rect">
            <a:avLst/>
          </a:prstGeom>
          <a:solidFill>
            <a:srgbClr val="66FF33"/>
          </a:solidFill>
          <a:ln w="762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164509" y="2501804"/>
            <a:ext cx="159050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১ বর্গসেঃমিঃ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53447" y="2404024"/>
            <a:ext cx="1250663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৩৫বর্গগজ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12502" y="1271174"/>
            <a:ext cx="71846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৭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গজ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3969087" y="2373247"/>
            <a:ext cx="814647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৫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গজ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2439301" y="2496356"/>
            <a:ext cx="1608578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১ মিটার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" y="4191000"/>
            <a:ext cx="7924800" cy="954107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নির্দিষ্ট সীমারেখা দ্বারা আবদ্ধ স্থান হলো ক্ষেত্র এবং এই ক্ষেত্রের</a:t>
            </a:r>
          </a:p>
          <a:p>
            <a:pPr algn="ctr"/>
            <a:r>
              <a:rPr lang="bn-IN" sz="28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 পরিমাপকে ক্ষেত্রফল বা কালি বলে।</a:t>
            </a:r>
            <a:r>
              <a:rPr lang="bn-BD" sz="2800" dirty="0" smtClean="0">
                <a:solidFill>
                  <a:srgbClr val="0000CC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solidFill>
                <a:srgbClr val="0000CC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8" grpId="0" animBg="1"/>
      <p:bldP spid="71" grpId="0" animBg="1"/>
      <p:bldP spid="72" grpId="0" animBg="1"/>
      <p:bldP spid="73" grpId="0" animBg="1"/>
      <p:bldP spid="74" grpId="0"/>
      <p:bldP spid="79" grpId="0" animBg="1"/>
      <p:bldP spid="22" grpId="0"/>
      <p:bldP spid="21" grpId="0" animBg="1"/>
      <p:bldP spid="76" grpId="0"/>
      <p:bldP spid="47" grpId="0" animBg="1"/>
      <p:bldP spid="75" grpId="0"/>
      <p:bldP spid="24" grpId="0"/>
      <p:bldP spid="29" grpId="0"/>
      <p:bldP spid="30" grpId="0"/>
      <p:bldP spid="25" grpId="0"/>
      <p:bldP spid="27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/>
          <p:cNvSpPr/>
          <p:nvPr/>
        </p:nvSpPr>
        <p:spPr>
          <a:xfrm>
            <a:off x="533400" y="1203961"/>
            <a:ext cx="4422648" cy="2895600"/>
          </a:xfrm>
          <a:prstGeom prst="parallelogram">
            <a:avLst>
              <a:gd name="adj" fmla="val 30526"/>
            </a:avLst>
          </a:prstGeom>
          <a:solidFill>
            <a:srgbClr val="CCFF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4972050" y="1200151"/>
            <a:ext cx="3486150" cy="2899410"/>
          </a:xfrm>
          <a:prstGeom prst="triangl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286000" y="1203961"/>
            <a:ext cx="0" cy="2895600"/>
          </a:xfrm>
          <a:prstGeom prst="straightConnector1">
            <a:avLst/>
          </a:prstGeom>
          <a:ln w="571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66800" y="3484306"/>
            <a:ext cx="700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ভূমি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0507" y="2741356"/>
            <a:ext cx="946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উচ্চতা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4836" y="457201"/>
            <a:ext cx="3531212" cy="584775"/>
          </a:xfrm>
          <a:prstGeom prst="rect">
            <a:avLst/>
          </a:prstGeom>
          <a:solidFill>
            <a:srgbClr val="FEDEF5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সামান্তরিকক্ষেত্র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0046" y="457200"/>
            <a:ext cx="3531212" cy="584775"/>
          </a:xfrm>
          <a:prstGeom prst="rect">
            <a:avLst/>
          </a:prstGeom>
          <a:solidFill>
            <a:srgbClr val="CCFF33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ত্রিভুজক্ষেত্র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008" y="4240531"/>
            <a:ext cx="8060488" cy="584775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সামান্তরিকক্ষেত্রের ক্ষেত্রফল = ভূমি </a:t>
            </a:r>
            <a:r>
              <a:rPr lang="bn-BD" sz="3200" dirty="0" smtClean="0">
                <a:latin typeface="Times New Roman"/>
                <a:cs typeface="NikoshBAN" pitchFamily="2" charset="0"/>
              </a:rPr>
              <a:t>× উচ্চতা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80008" y="4926331"/>
                <a:ext cx="8060488" cy="857094"/>
              </a:xfrm>
              <a:prstGeom prst="rect">
                <a:avLst/>
              </a:prstGeom>
              <a:gradFill flip="none" rotWithShape="1">
                <a:gsLst>
                  <a:gs pos="0">
                    <a:srgbClr val="FFCC00">
                      <a:tint val="66000"/>
                      <a:satMod val="160000"/>
                    </a:srgbClr>
                  </a:gs>
                  <a:gs pos="50000">
                    <a:srgbClr val="FFCC00">
                      <a:tint val="44500"/>
                      <a:satMod val="160000"/>
                    </a:srgbClr>
                  </a:gs>
                  <a:gs pos="100000">
                    <a:srgbClr val="FFCC0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ত্রিভুজক্ষেত্রের ক্ষেত্রফল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BD" sz="3200" i="1" smtClean="0">
                            <a:latin typeface="Cambria Math" panose="02040503050406030204" pitchFamily="18" charset="0"/>
                            <a:cs typeface="NikoshBAN" pitchFamily="2" charset="0"/>
                          </a:rPr>
                        </m:ctrlPr>
                      </m:fPr>
                      <m:num>
                        <m:r>
                          <a:rPr lang="bn-BD" sz="3200" b="0" i="1" smtClean="0">
                            <a:latin typeface="Cambria Math"/>
                            <a:cs typeface="NikoshBAN" pitchFamily="2" charset="0"/>
                          </a:rPr>
                          <m:t>১</m:t>
                        </m:r>
                      </m:num>
                      <m:den>
                        <m:r>
                          <a:rPr lang="bn-BD" sz="3200" b="0" i="1" smtClean="0">
                            <a:latin typeface="Cambria Math"/>
                            <a:cs typeface="NikoshBAN" pitchFamily="2" charset="0"/>
                          </a:rPr>
                          <m:t>২</m:t>
                        </m:r>
                      </m:den>
                    </m:f>
                  </m:oMath>
                </a14:m>
                <a:r>
                  <a:rPr lang="bn-BD" sz="32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200" dirty="0" smtClean="0">
                    <a:latin typeface="Times New Roman"/>
                    <a:cs typeface="NikoshBAN" pitchFamily="2" charset="0"/>
                  </a:rPr>
                  <a:t>× ভূমি × উচ্চতা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08" y="4926331"/>
                <a:ext cx="8060488" cy="857094"/>
              </a:xfrm>
              <a:prstGeom prst="rect">
                <a:avLst/>
              </a:prstGeom>
              <a:blipFill rotWithShape="1">
                <a:blip r:embed="rId3"/>
                <a:stretch>
                  <a:fillRect b="-833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480008" y="5819561"/>
            <a:ext cx="8060488" cy="584775"/>
          </a:xfrm>
          <a:prstGeom prst="rect">
            <a:avLst/>
          </a:prstGeom>
          <a:gradFill flip="none" rotWithShape="1">
            <a:gsLst>
              <a:gs pos="0">
                <a:srgbClr val="00FF99">
                  <a:tint val="66000"/>
                  <a:satMod val="160000"/>
                </a:srgbClr>
              </a:gs>
              <a:gs pos="50000">
                <a:srgbClr val="00FF99">
                  <a:tint val="44500"/>
                  <a:satMod val="160000"/>
                </a:srgbClr>
              </a:gs>
              <a:gs pos="100000">
                <a:srgbClr val="00FF99">
                  <a:tint val="23500"/>
                  <a:satMod val="160000"/>
                </a:srgbClr>
              </a:gs>
            </a:gsLst>
            <a:lin ang="5400000" scaled="1"/>
            <a:tileRect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ত্রিভুজক্ষেত্রের ক্ষেত্রফল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=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সামান্তরিকক্ষেত্রের ক্ষেত্রফলের অর্ধেক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48438 -0.001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1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8438 -0.00139 L -0.00104 0.002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5" grpId="2" animBg="1"/>
      <p:bldP spid="12" grpId="0"/>
      <p:bldP spid="14" grpId="0"/>
      <p:bldP spid="16" grpId="0" animBg="1"/>
      <p:bldP spid="17" grpId="0" animBg="1"/>
      <p:bldP spid="18" grpId="0" animBg="1"/>
      <p:bldP spid="20" grpId="0" animBg="1"/>
      <p:bldP spid="3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1217</TotalTime>
  <Words>958</Words>
  <Application>Microsoft Office PowerPoint</Application>
  <PresentationFormat>On-screen Show (4:3)</PresentationFormat>
  <Paragraphs>144</Paragraphs>
  <Slides>18</Slides>
  <Notes>16</Notes>
  <HiddenSlides>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Calibri</vt:lpstr>
      <vt:lpstr>Cambria Math</vt:lpstr>
      <vt:lpstr>NikoshBAN</vt:lpstr>
      <vt:lpstr>Symbol</vt:lpstr>
      <vt:lpstr>Times New Roman</vt:lpstr>
      <vt:lpstr>Verdana</vt:lpstr>
      <vt:lpstr>Vrinda</vt:lpstr>
      <vt:lpstr>Wingdings 2</vt:lpstr>
      <vt:lpstr>Aspect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Debdas</dc:creator>
  <cp:lastModifiedBy>D karmoker</cp:lastModifiedBy>
  <cp:revision>173</cp:revision>
  <dcterms:created xsi:type="dcterms:W3CDTF">2006-08-16T00:00:00Z</dcterms:created>
  <dcterms:modified xsi:type="dcterms:W3CDTF">2016-08-06T10:30:12Z</dcterms:modified>
</cp:coreProperties>
</file>